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6"/>
  </p:notesMasterIdLst>
  <p:handoutMasterIdLst>
    <p:handoutMasterId r:id="rId17"/>
  </p:handoutMasterIdLst>
  <p:sldIdLst>
    <p:sldId id="266" r:id="rId4"/>
    <p:sldId id="267" r:id="rId5"/>
    <p:sldId id="385" r:id="rId6"/>
    <p:sldId id="464" r:id="rId7"/>
    <p:sldId id="381" r:id="rId8"/>
    <p:sldId id="463" r:id="rId9"/>
    <p:sldId id="397" r:id="rId10"/>
    <p:sldId id="469" r:id="rId11"/>
    <p:sldId id="380" r:id="rId12"/>
    <p:sldId id="383" r:id="rId13"/>
    <p:sldId id="274" r:id="rId14"/>
    <p:sldId id="468" r:id="rId15"/>
  </p:sldIdLst>
  <p:sldSz cx="12192000" cy="6858000"/>
  <p:notesSz cx="6858000" cy="9144000"/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6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88" userDrawn="1">
          <p15:clr>
            <a:srgbClr val="A4A3A4"/>
          </p15:clr>
        </p15:guide>
        <p15:guide id="4" orient="horz" pos="4112" userDrawn="1">
          <p15:clr>
            <a:srgbClr val="A4A3A4"/>
          </p15:clr>
        </p15:guide>
        <p15:guide id="5" orient="horz" pos="3888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1152" userDrawn="1">
          <p15:clr>
            <a:srgbClr val="A4A3A4"/>
          </p15:clr>
        </p15:guide>
        <p15:guide id="8" pos="6528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0" orient="horz" pos="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C43DC1-5649-3ECB-E754-4DD18AE9FA19}" name="Kelsey Cooley" initials="KC" userId="S::1130547@us.ray.com::274dbeda-7e99-444a-9a9c-3acb94bfaa0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1126"/>
    <a:srgbClr val="996633"/>
    <a:srgbClr val="87BF83"/>
    <a:srgbClr val="B5B5B5"/>
    <a:srgbClr val="880C1B"/>
    <a:srgbClr val="50656E"/>
    <a:srgbClr val="AC9F89"/>
    <a:srgbClr val="66735B"/>
    <a:srgbClr val="7C96A1"/>
    <a:srgbClr val="DAD9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3932" autoAdjust="0"/>
  </p:normalViewPr>
  <p:slideViewPr>
    <p:cSldViewPr showGuides="1">
      <p:cViewPr varScale="1">
        <p:scale>
          <a:sx n="149" d="100"/>
          <a:sy n="149" d="100"/>
        </p:scale>
        <p:origin x="696" y="120"/>
      </p:cViewPr>
      <p:guideLst>
        <p:guide orient="horz" pos="176"/>
        <p:guide pos="192"/>
        <p:guide pos="7488"/>
        <p:guide orient="horz" pos="4112"/>
        <p:guide orient="horz" pos="3888"/>
        <p:guide pos="3840"/>
        <p:guide pos="1152"/>
        <p:guide pos="6528"/>
        <p:guide orient="horz" pos="2160"/>
        <p:guide orient="horz" pos="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3" d="100"/>
          <a:sy n="63" d="100"/>
        </p:scale>
        <p:origin x="2280" y="5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>
                <a:latin typeface="Arial" pitchFamily="34" charset="0"/>
              </a:rPr>
              <a:t>Raytheon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E104DB-5A84-4417-9505-9949D8449EC3}" type="datetimeFigureOut">
              <a:rPr lang="en-US" smtClean="0">
                <a:latin typeface="Arial" pitchFamily="34" charset="0"/>
              </a:rPr>
              <a:pPr/>
              <a:t>5/15/2026</a:t>
            </a:fld>
            <a:endParaRPr lang="en-US" dirty="0">
              <a:latin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DAC55-62D0-4EAE-A230-0CCA3BD4BC39}" type="slidenum">
              <a:rPr lang="en-US" smtClean="0">
                <a:latin typeface="Arial" pitchFamily="34" charset="0"/>
              </a:rPr>
              <a:pPr/>
              <a:t>‹#›</a:t>
            </a:fld>
            <a:endParaRPr lang="en-US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20417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r>
              <a:rPr lang="en-US" dirty="0"/>
              <a:t>Raytheon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FC1312E8-DAE4-4DB4-9959-6EFE043C5908}" type="datetimeFigureOut">
              <a:rPr lang="en-US" smtClean="0"/>
              <a:pPr/>
              <a:t>5/15/2026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6858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lang="en-US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B0D02AC4-1C81-4AB4-8D73-92191CCF549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42663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121917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0" dirty="0">
                <a:solidFill>
                  <a:schemeClr val="accent4"/>
                </a:solidFill>
              </a:rPr>
              <a:t>Text or image elements are not permitted below the copyright or takeaway bar on any slide to allow this white space for required document markings.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769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4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defRPr/>
            </a:pPr>
            <a:r>
              <a:rPr lang="en-US" sz="1000" dirty="0"/>
              <a:t>Presentation Title</a:t>
            </a:r>
          </a:p>
        </p:txBody>
      </p:sp>
      <p:sp>
        <p:nvSpPr>
          <p:cNvPr id="135171" name="Rectangle 5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D70A75DD-C866-4DA7-8ECD-717CDEB82882}" type="datetime4">
              <a:rPr lang="en-US" sz="1000"/>
              <a:pPr algn="r">
                <a:spcBef>
                  <a:spcPct val="0"/>
                </a:spcBef>
                <a:buClrTx/>
                <a:buSzTx/>
                <a:defRPr/>
              </a:pPr>
              <a:t>May 15, 2026</a:t>
            </a:fld>
            <a:endParaRPr lang="en-US" sz="1000" dirty="0"/>
          </a:p>
        </p:txBody>
      </p:sp>
      <p:sp>
        <p:nvSpPr>
          <p:cNvPr id="135172" name="Rectangle 6" hidden="1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defRPr/>
            </a:pPr>
            <a:endParaRPr lang="en-US" dirty="0"/>
          </a:p>
        </p:txBody>
      </p:sp>
      <p:sp>
        <p:nvSpPr>
          <p:cNvPr id="460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813" indent="-287236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944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8521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098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7676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7253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831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408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BDB558-90B6-42E3-AF7C-9A33E801B30A}" type="slidenum">
              <a:rPr lang="en-US" altLang="en-US" sz="1000"/>
              <a:pPr>
                <a:spcBef>
                  <a:spcPct val="0"/>
                </a:spcBef>
              </a:pPr>
              <a:t>10</a:t>
            </a:fld>
            <a:endParaRPr lang="en-US" altLang="en-US" sz="1000" dirty="0"/>
          </a:p>
        </p:txBody>
      </p:sp>
      <p:sp>
        <p:nvSpPr>
          <p:cNvPr id="460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05537" cy="3490913"/>
          </a:xfrm>
          <a:ln/>
        </p:spPr>
      </p:sp>
      <p:sp>
        <p:nvSpPr>
          <p:cNvPr id="460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733" y="4422543"/>
            <a:ext cx="5149637" cy="4187335"/>
          </a:xfrm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820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51446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7306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11"/>
          </p:nvPr>
        </p:nvSpPr>
        <p:spPr>
          <a:xfrm>
            <a:off x="0" y="8685213"/>
            <a:ext cx="68580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839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4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defRPr/>
            </a:pPr>
            <a:r>
              <a:rPr lang="en-US" sz="1000" dirty="0"/>
              <a:t>Presentation Title</a:t>
            </a:r>
          </a:p>
        </p:txBody>
      </p:sp>
      <p:sp>
        <p:nvSpPr>
          <p:cNvPr id="140291" name="Rectangle 5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7BC8D773-6239-4A7B-8867-F579DFF601A8}" type="datetime4">
              <a:rPr lang="en-US" sz="1000"/>
              <a:pPr algn="r">
                <a:spcBef>
                  <a:spcPct val="0"/>
                </a:spcBef>
                <a:buClrTx/>
                <a:buSzTx/>
                <a:defRPr/>
              </a:pPr>
              <a:t>May 15, 2026</a:t>
            </a:fld>
            <a:endParaRPr lang="en-US" sz="1000" dirty="0"/>
          </a:p>
        </p:txBody>
      </p:sp>
      <p:sp>
        <p:nvSpPr>
          <p:cNvPr id="140292" name="Rectangle 6" hidden="1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defRPr/>
            </a:pPr>
            <a:endParaRPr lang="en-US" dirty="0"/>
          </a:p>
        </p:txBody>
      </p:sp>
      <p:sp>
        <p:nvSpPr>
          <p:cNvPr id="542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813" indent="-287236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944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8521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098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7676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7253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831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408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901E040-4FAB-4606-9D90-86E8C475E2DB}" type="slidenum">
              <a:rPr lang="en-US" altLang="en-US" sz="1000"/>
              <a:pPr>
                <a:spcBef>
                  <a:spcPct val="0"/>
                </a:spcBef>
              </a:pPr>
              <a:t>3</a:t>
            </a:fld>
            <a:endParaRPr lang="en-US" altLang="en-US" sz="1000" dirty="0"/>
          </a:p>
        </p:txBody>
      </p:sp>
      <p:sp>
        <p:nvSpPr>
          <p:cNvPr id="542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05537" cy="3490913"/>
          </a:xfrm>
          <a:ln/>
        </p:spPr>
      </p:sp>
      <p:sp>
        <p:nvSpPr>
          <p:cNvPr id="542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733" y="4422543"/>
            <a:ext cx="5149637" cy="4187335"/>
          </a:xfrm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56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517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4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defRPr/>
            </a:pPr>
            <a:r>
              <a:rPr lang="en-US" sz="1000" dirty="0"/>
              <a:t>Presentation Title</a:t>
            </a:r>
          </a:p>
        </p:txBody>
      </p:sp>
      <p:sp>
        <p:nvSpPr>
          <p:cNvPr id="148483" name="Rectangle 5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614DBD45-9605-4A27-B2AF-1DD9390D3B87}" type="datetime4">
              <a:rPr lang="en-US" sz="1000"/>
              <a:pPr algn="r">
                <a:spcBef>
                  <a:spcPct val="0"/>
                </a:spcBef>
                <a:buClrTx/>
                <a:buSzTx/>
                <a:defRPr/>
              </a:pPr>
              <a:t>May 15, 2026</a:t>
            </a:fld>
            <a:endParaRPr lang="en-US" sz="1000" dirty="0"/>
          </a:p>
        </p:txBody>
      </p:sp>
      <p:sp>
        <p:nvSpPr>
          <p:cNvPr id="148484" name="Rectangle 6" hidden="1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defRPr/>
            </a:pPr>
            <a:endParaRPr lang="en-US" dirty="0"/>
          </a:p>
        </p:txBody>
      </p:sp>
      <p:sp>
        <p:nvSpPr>
          <p:cNvPr id="604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813" indent="-287236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944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8521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098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7676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7253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831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408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A4F1650-CBA7-4DD4-A63D-2F34F6D896A3}" type="slidenum">
              <a:rPr lang="en-US" altLang="en-US" sz="1000"/>
              <a:pPr>
                <a:spcBef>
                  <a:spcPct val="0"/>
                </a:spcBef>
              </a:pPr>
              <a:t>5</a:t>
            </a:fld>
            <a:endParaRPr lang="en-US" altLang="en-US" sz="1000" dirty="0"/>
          </a:p>
        </p:txBody>
      </p:sp>
      <p:sp>
        <p:nvSpPr>
          <p:cNvPr id="604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05537" cy="3490913"/>
          </a:xfrm>
          <a:ln/>
        </p:spPr>
      </p:sp>
      <p:sp>
        <p:nvSpPr>
          <p:cNvPr id="604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733" y="4422543"/>
            <a:ext cx="5149637" cy="4187335"/>
          </a:xfrm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6600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 hidden="1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22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4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defRPr/>
            </a:pPr>
            <a:r>
              <a:rPr lang="en-US" sz="1000" dirty="0"/>
              <a:t>Presentation Title</a:t>
            </a:r>
          </a:p>
        </p:txBody>
      </p:sp>
      <p:sp>
        <p:nvSpPr>
          <p:cNvPr id="137219" name="Rectangle 5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45CC9438-19D3-4F84-8B48-C05C219C0FCF}" type="datetime4">
              <a:rPr lang="en-US" sz="1000"/>
              <a:pPr algn="r">
                <a:spcBef>
                  <a:spcPct val="0"/>
                </a:spcBef>
                <a:buClrTx/>
                <a:buSzTx/>
                <a:defRPr/>
              </a:pPr>
              <a:t>May 15, 2026</a:t>
            </a:fld>
            <a:endParaRPr lang="en-US" sz="1000" dirty="0"/>
          </a:p>
        </p:txBody>
      </p:sp>
      <p:sp>
        <p:nvSpPr>
          <p:cNvPr id="137220" name="Rectangle 6" hidden="1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defRPr/>
            </a:pPr>
            <a:endParaRPr lang="en-US" dirty="0"/>
          </a:p>
        </p:txBody>
      </p:sp>
      <p:sp>
        <p:nvSpPr>
          <p:cNvPr id="5018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813" indent="-287236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944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8521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098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7676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7253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831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408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6837751-48FF-4A08-BFD5-C3403C37761F}" type="slidenum">
              <a:rPr lang="en-US" altLang="en-US" sz="1000"/>
              <a:pPr>
                <a:spcBef>
                  <a:spcPct val="0"/>
                </a:spcBef>
              </a:pPr>
              <a:t>7</a:t>
            </a:fld>
            <a:endParaRPr lang="en-US" altLang="en-US" sz="1000" dirty="0"/>
          </a:p>
        </p:txBody>
      </p:sp>
      <p:sp>
        <p:nvSpPr>
          <p:cNvPr id="501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616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r>
              <a:rPr lang="en-US"/>
              <a:t>Raytheon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02AC4-1C81-4AB4-8D73-92191CCF549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60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4"/>
          <p:cNvSpPr>
            <a:spLocks noGrp="1" noChangeArrowheads="1"/>
          </p:cNvSpPr>
          <p:nvPr>
            <p:ph type="hdr" sz="quarter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defRPr/>
            </a:pPr>
            <a:r>
              <a:rPr lang="en-US" sz="1000" dirty="0"/>
              <a:t>Presentation Title</a:t>
            </a:r>
          </a:p>
        </p:txBody>
      </p:sp>
      <p:sp>
        <p:nvSpPr>
          <p:cNvPr id="155651" name="Rectangle 5"/>
          <p:cNvSpPr>
            <a:spLocks noGrp="1" noChangeArrowheads="1"/>
          </p:cNvSpPr>
          <p:nvPr>
            <p:ph type="dt" sz="quarter" idx="1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85E3CEF3-3BFD-4499-8D27-E2357E7AD85F}" type="datetime4">
              <a:rPr lang="en-US" sz="1000"/>
              <a:pPr algn="r">
                <a:spcBef>
                  <a:spcPct val="0"/>
                </a:spcBef>
                <a:buClrTx/>
                <a:buSzTx/>
                <a:defRPr/>
              </a:pPr>
              <a:t>May 15, 2026</a:t>
            </a:fld>
            <a:endParaRPr lang="en-US" sz="1000"/>
          </a:p>
        </p:txBody>
      </p:sp>
      <p:sp>
        <p:nvSpPr>
          <p:cNvPr id="155652" name="Rectangle 6" hidden="1"/>
          <p:cNvSpPr>
            <a:spLocks noGrp="1" noChangeArrowheads="1"/>
          </p:cNvSpPr>
          <p:nvPr>
            <p:ph type="ftr" sz="quarter" idx="4"/>
          </p:nvPr>
        </p:nvSpPr>
        <p:spPr/>
        <p:txBody>
          <a:bodyPr/>
          <a:lstStyle>
            <a:lvl1pPr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1pPr>
            <a:lvl2pPr marL="746813" indent="-287236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2pPr>
            <a:lvl3pPr marL="1148944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3pPr>
            <a:lvl4pPr marL="1608521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4pPr>
            <a:lvl5pPr marL="2068098" indent="-229789" algn="ctr" defTabSz="936709" eaLnBrk="0" hangingPunct="0">
              <a:spcBef>
                <a:spcPct val="20000"/>
              </a:spcBef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5pPr>
            <a:lvl6pPr marL="2527676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6pPr>
            <a:lvl7pPr marL="2987253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7pPr>
            <a:lvl8pPr marL="3446831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8pPr>
            <a:lvl9pPr marL="3906408" indent="-229789" algn="ctr" defTabSz="936709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8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defRPr/>
            </a:pPr>
            <a:endParaRPr lang="en-US" dirty="0"/>
          </a:p>
        </p:txBody>
      </p:sp>
      <p:sp>
        <p:nvSpPr>
          <p:cNvPr id="706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6813" indent="-287236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8944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8521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68098" indent="-229789" defTabSz="936709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27676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87253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46831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06408" indent="-229789" defTabSz="93670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04785FA-898D-438A-BAFA-D75EC1A703A1}" type="slidenum">
              <a:rPr lang="en-US" altLang="en-US" sz="1000"/>
              <a:pPr>
                <a:spcBef>
                  <a:spcPct val="0"/>
                </a:spcBef>
              </a:pPr>
              <a:t>9</a:t>
            </a:fld>
            <a:endParaRPr lang="en-US" altLang="en-US" sz="1000"/>
          </a:p>
        </p:txBody>
      </p:sp>
      <p:sp>
        <p:nvSpPr>
          <p:cNvPr id="706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11163" y="698500"/>
            <a:ext cx="6205537" cy="3490913"/>
          </a:xfrm>
          <a:ln/>
        </p:spPr>
      </p:sp>
      <p:sp>
        <p:nvSpPr>
          <p:cNvPr id="706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733" y="4422543"/>
            <a:ext cx="5149637" cy="4187335"/>
          </a:xfrm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81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85" y="1041400"/>
            <a:ext cx="11547625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675F5E-90B8-40EE-89BB-64D7D862D3B1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384" y="1041400"/>
            <a:ext cx="560832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E47-0D37-4D8B-8247-A402A58EAD0D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6275917" y="1041400"/>
            <a:ext cx="560832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725950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759FBA-6776-4106-8610-DCCF48F1C374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tandar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650848" y="3145691"/>
            <a:ext cx="10909827" cy="574516"/>
          </a:xfrm>
          <a:prstGeom prst="rect">
            <a:avLst/>
          </a:prstGeom>
          <a:effectLst/>
        </p:spPr>
        <p:txBody>
          <a:bodyPr wrap="square" lIns="0" tIns="0" rIns="0" bIns="0">
            <a:noAutofit/>
          </a:bodyPr>
          <a:lstStyle>
            <a:lvl1pPr algn="l">
              <a:defRPr sz="3600" b="1" baseline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ADD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562" y="500678"/>
            <a:ext cx="2115113" cy="407545"/>
          </a:xfrm>
          <a:prstGeom prst="rect">
            <a:avLst/>
          </a:prstGeom>
          <a:solidFill>
            <a:schemeClr val="bg1"/>
          </a:solidFill>
          <a:ln w="12700">
            <a:noFill/>
            <a:prstDash val="dash"/>
          </a:ln>
        </p:spPr>
      </p:pic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7962178" y="6248400"/>
            <a:ext cx="3620223" cy="164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noAutofit/>
          </a:bodyPr>
          <a:lstStyle>
            <a:lvl1pPr marL="230188" indent="-2301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10000"/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/>
            <a:r>
              <a:rPr lang="en-US" sz="1000" dirty="0"/>
              <a:t>Copyright 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© 2017</a:t>
            </a:r>
            <a:r>
              <a:rPr lang="en-US" sz="1000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000" dirty="0"/>
              <a:t>Raytheon Company. All rights reserved.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0" y="4506068"/>
            <a:ext cx="5486400" cy="609600"/>
          </a:xfrm>
        </p:spPr>
        <p:txBody>
          <a:bodyPr lIns="0" tIns="0" rIns="0" bIns="0" anchor="ctr"/>
          <a:lstStyle>
            <a:lvl1pPr marL="0" indent="0">
              <a:buNone/>
              <a:defRPr sz="2800" b="1"/>
            </a:lvl1pPr>
            <a:lvl2pPr marL="306910" indent="0">
              <a:buNone/>
              <a:defRPr/>
            </a:lvl2pPr>
            <a:lvl3pPr marL="615935" indent="0">
              <a:buNone/>
              <a:defRPr/>
            </a:lvl3pPr>
            <a:lvl4pPr marL="912260" indent="0">
              <a:buNone/>
              <a:defRPr/>
            </a:lvl4pPr>
            <a:lvl5pPr marL="1219170" indent="0">
              <a:buNone/>
              <a:defRPr/>
            </a:lvl5pPr>
          </a:lstStyle>
          <a:p>
            <a:pPr lvl="0"/>
            <a:r>
              <a:rPr lang="en-US" dirty="0"/>
              <a:t>Business or subtitle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5140149"/>
            <a:ext cx="5486400" cy="766233"/>
          </a:xfrm>
        </p:spPr>
        <p:txBody>
          <a:bodyPr lIns="0" tIns="0" rIns="0" bIns="0" anchor="ctr"/>
          <a:lstStyle>
            <a:lvl1pPr marL="0" indent="0">
              <a:buNone/>
              <a:defRPr sz="1800"/>
            </a:lvl1pPr>
            <a:lvl2pPr marL="306910" indent="0">
              <a:buNone/>
              <a:defRPr/>
            </a:lvl2pPr>
            <a:lvl3pPr marL="615935" indent="0">
              <a:buNone/>
              <a:defRPr/>
            </a:lvl3pPr>
            <a:lvl4pPr marL="912260" indent="0">
              <a:buNone/>
              <a:defRPr/>
            </a:lvl4pPr>
            <a:lvl5pPr marL="1219170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3048" y="6492240"/>
            <a:ext cx="12188952" cy="365760"/>
          </a:xfrm>
          <a:prstGeom prst="rect">
            <a:avLst/>
          </a:prstGeom>
          <a:solidFill>
            <a:schemeClr val="bg1"/>
          </a:solidFill>
          <a:ln w="12700" algn="ctr">
            <a:noFill/>
            <a:miter lim="800000"/>
            <a:headEnd/>
            <a:tailEnd/>
          </a:ln>
        </p:spPr>
        <p:txBody>
          <a:bodyPr wrap="none" rtlCol="0" anchor="ctr"/>
          <a:lstStyle/>
          <a:p>
            <a:pPr algn="ctr"/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2400538236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ternate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12799" y="2438400"/>
            <a:ext cx="11059584" cy="656591"/>
          </a:xfrm>
          <a:prstGeom prst="rect">
            <a:avLst/>
          </a:prstGeom>
          <a:effectLst/>
        </p:spPr>
        <p:txBody>
          <a:bodyPr lIns="0" tIns="0" rIns="0" bIns="0">
            <a:noAutofit/>
          </a:bodyPr>
          <a:lstStyle>
            <a:lvl1pPr marL="0" indent="0" algn="l">
              <a:defRPr sz="4400" b="1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812801" y="3579215"/>
            <a:ext cx="11059583" cy="2245720"/>
          </a:xfrm>
        </p:spPr>
        <p:txBody>
          <a:bodyPr anchor="ctr"/>
          <a:lstStyle>
            <a:lvl1pPr marL="0" indent="0">
              <a:buNone/>
              <a:defRPr sz="2400" b="0" baseline="0"/>
            </a:lvl1pPr>
            <a:lvl2pPr marL="306910" indent="0">
              <a:buNone/>
              <a:defRPr/>
            </a:lvl2pPr>
            <a:lvl3pPr marL="615935" indent="0">
              <a:buNone/>
              <a:defRPr/>
            </a:lvl3pPr>
            <a:lvl4pPr marL="912260" indent="0">
              <a:buNone/>
              <a:defRPr/>
            </a:lvl4pPr>
            <a:lvl5pPr marL="1219170" indent="0">
              <a:buNone/>
              <a:defRPr/>
            </a:lvl5pPr>
          </a:lstStyle>
          <a:p>
            <a:pPr lvl="0"/>
            <a:r>
              <a:rPr lang="en-US" dirty="0"/>
              <a:t>Business or subtitle</a:t>
            </a:r>
            <a:br>
              <a:rPr lang="en-US" dirty="0"/>
            </a:br>
            <a:r>
              <a:rPr lang="en-US" dirty="0"/>
              <a:t>Presenter name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4E275A9-547D-453B-A614-10911CC1926B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101464"/>
      </p:ext>
    </p:extLst>
  </p:cSld>
  <p:clrMapOvr>
    <a:masterClrMapping/>
  </p:clrMapOvr>
  <p:transition>
    <p:fade/>
  </p:transition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5389" y="214984"/>
            <a:ext cx="9327380" cy="6858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5384" y="1041400"/>
            <a:ext cx="11557000" cy="45259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7969" y="6248400"/>
            <a:ext cx="936415" cy="17719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44E275A9-547D-453B-A614-10911CC1926B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7584" y="6248400"/>
            <a:ext cx="304800" cy="177193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0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8D57DBB9-07C6-49AB-BFD5-E737C7E241F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28"/>
          <p:cNvSpPr>
            <a:spLocks noChangeShapeType="1"/>
          </p:cNvSpPr>
          <p:nvPr/>
        </p:nvSpPr>
        <p:spPr bwMode="auto">
          <a:xfrm>
            <a:off x="11462175" y="6254905"/>
            <a:ext cx="0" cy="170688"/>
          </a:xfrm>
          <a:prstGeom prst="line">
            <a:avLst/>
          </a:prstGeom>
          <a:noFill/>
          <a:ln w="31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2133" dirty="0">
              <a:solidFill>
                <a:schemeClr val="accent6"/>
              </a:solidFill>
              <a:latin typeface="Arial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285" y="258727"/>
            <a:ext cx="1684959" cy="373732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 flipH="1">
            <a:off x="0" y="960120"/>
            <a:ext cx="12192000" cy="0"/>
          </a:xfrm>
          <a:prstGeom prst="line">
            <a:avLst/>
          </a:prstGeom>
          <a:ln w="12700">
            <a:solidFill>
              <a:srgbClr val="CE112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9" r:id="rId2"/>
    <p:sldLayoutId id="2147483654" r:id="rId3"/>
    <p:sldLayoutId id="2147483667" r:id="rId4"/>
    <p:sldLayoutId id="2147483670" r:id="rId5"/>
  </p:sldLayoutIdLst>
  <p:transition>
    <p:fade/>
  </p:transition>
  <p:hf hdr="0"/>
  <p:txStyles>
    <p:titleStyle>
      <a:lvl1pPr algn="l" defTabSz="121917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</p:titleStyle>
    <p:bodyStyle>
      <a:lvl1pPr marL="306910" indent="-306910" algn="l" defTabSz="1219170" rtl="0" eaLnBrk="1" latinLnBrk="0" hangingPunct="1">
        <a:spcBef>
          <a:spcPct val="20000"/>
        </a:spcBef>
        <a:buClr>
          <a:schemeClr val="tx1"/>
        </a:buClr>
        <a:buFont typeface="Wingdings" pitchFamily="2" charset="2"/>
        <a:buChar char="§"/>
        <a:defRPr sz="2800" kern="1200">
          <a:solidFill>
            <a:schemeClr val="tx1"/>
          </a:solidFill>
          <a:latin typeface="Arial" pitchFamily="34" charset="0"/>
          <a:ea typeface="+mn-ea"/>
          <a:cs typeface="+mn-cs"/>
        </a:defRPr>
      </a:lvl1pPr>
      <a:lvl2pPr marL="615935" indent="-309026" algn="l" defTabSz="121917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2pPr>
      <a:lvl3pPr marL="912261" indent="-296326" algn="l" defTabSz="1219170" rtl="0" eaLnBrk="1" latinLnBrk="0" hangingPunct="1">
        <a:spcBef>
          <a:spcPct val="200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3pPr>
      <a:lvl4pPr marL="1219170" indent="-306910" algn="l" defTabSz="121917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–"/>
        <a:defRPr sz="2000" b="0" kern="1200">
          <a:solidFill>
            <a:schemeClr val="tx1"/>
          </a:solidFill>
          <a:latin typeface="Arial" pitchFamily="34" charset="0"/>
          <a:ea typeface="+mn-ea"/>
          <a:cs typeface="+mn-cs"/>
        </a:defRPr>
      </a:lvl4pPr>
      <a:lvl5pPr marL="1526079" indent="-306910" algn="l" defTabSz="1219170" rtl="0" eaLnBrk="1" latinLnBrk="0" hangingPunct="1">
        <a:spcBef>
          <a:spcPct val="20000"/>
        </a:spcBef>
        <a:buClr>
          <a:schemeClr val="tx1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APCustomerService@CustHelp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direct.tax.tickets@rtx.co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 err="1"/>
              <a:t>hRTN</a:t>
            </a:r>
            <a:r>
              <a:rPr lang="en-US" dirty="0"/>
              <a:t> PO Sales Tax Training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Kelsey Cooley &amp; Anes Aickareth </a:t>
            </a:r>
          </a:p>
          <a:p>
            <a:r>
              <a:rPr lang="en-US" dirty="0"/>
              <a:t>October 2022</a:t>
            </a:r>
          </a:p>
        </p:txBody>
      </p:sp>
    </p:spTree>
    <p:extLst>
      <p:ext uri="{BB962C8B-B14F-4D97-AF65-F5344CB8AC3E}">
        <p14:creationId xmlns:p14="http://schemas.microsoft.com/office/powerpoint/2010/main" val="77584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AB1A53B5-C02D-4E14-AE7A-D121EA355139}" type="datetime1">
              <a:rPr lang="en-US" smtClean="0"/>
              <a:pPr algn="r">
                <a:spcBef>
                  <a:spcPct val="0"/>
                </a:spcBef>
                <a:buClrTx/>
                <a:buSzTx/>
                <a:defRPr/>
              </a:pPr>
              <a:t>5/15/2026</a:t>
            </a:fld>
            <a:endParaRPr lang="en-US" sz="1000" dirty="0"/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title"/>
          </p:nvPr>
        </p:nvSpPr>
        <p:spPr>
          <a:xfrm>
            <a:off x="331229" y="234557"/>
            <a:ext cx="9327380" cy="685800"/>
          </a:xfrm>
        </p:spPr>
        <p:txBody>
          <a:bodyPr/>
          <a:lstStyle/>
          <a:p>
            <a:br>
              <a:rPr lang="en-US" altLang="en-US" dirty="0"/>
            </a:br>
            <a:r>
              <a:rPr lang="en-US" altLang="en-US" dirty="0"/>
              <a:t>Conditions Tab</a:t>
            </a:r>
          </a:p>
        </p:txBody>
      </p:sp>
      <p:sp>
        <p:nvSpPr>
          <p:cNvPr id="33280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800" dirty="0">
                <a:sym typeface="Symbol" panose="05050102010706020507" pitchFamily="18" charset="2"/>
              </a:rPr>
              <a:t>APEX and PRISM shows the tax that is expected to be charged by the vendor on the </a:t>
            </a:r>
            <a:r>
              <a:rPr lang="en-US" altLang="en-US" sz="1800" b="1" dirty="0">
                <a:sym typeface="Symbol" panose="05050102010706020507" pitchFamily="18" charset="2"/>
              </a:rPr>
              <a:t>conditions</a:t>
            </a:r>
            <a:r>
              <a:rPr lang="en-US" altLang="en-US" sz="1800" dirty="0">
                <a:sym typeface="Symbol" panose="05050102010706020507" pitchFamily="18" charset="2"/>
              </a:rPr>
              <a:t> tab of the PO line item</a:t>
            </a:r>
          </a:p>
          <a:p>
            <a:pPr marL="0" indent="0">
              <a:buNone/>
            </a:pPr>
            <a:endParaRPr lang="en-US" altLang="en-US" sz="1800" dirty="0">
              <a:sym typeface="Symbol" panose="05050102010706020507" pitchFamily="18" charset="2"/>
            </a:endParaRPr>
          </a:p>
          <a:p>
            <a:r>
              <a:rPr lang="en-US" altLang="en-US" sz="1800" dirty="0">
                <a:sym typeface="Symbol" panose="05050102010706020507" pitchFamily="18" charset="2"/>
              </a:rPr>
              <a:t>If Vertex determines the line item is exempt or a reduced rate applies, the tax amount in the conditions tab should be zero or a reduced amount of tax.</a:t>
            </a:r>
          </a:p>
          <a:p>
            <a:endParaRPr lang="en-US" altLang="en-US" sz="1800" dirty="0">
              <a:sym typeface="Symbol" panose="05050102010706020507" pitchFamily="18" charset="2"/>
            </a:endParaRPr>
          </a:p>
          <a:p>
            <a:r>
              <a:rPr lang="en-US" altLang="en-US" sz="1800" dirty="0">
                <a:sym typeface="Symbol" panose="05050102010706020507" pitchFamily="18" charset="2"/>
              </a:rPr>
              <a:t>If there are no exceptions in Vertex, the purchased item is taxable and the tax amount will equal the tax rate multiplied by the net price of the goods purchased.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1800" dirty="0">
              <a:sym typeface="Symbol" panose="05050102010706020507" pitchFamily="18" charset="2"/>
            </a:endParaRPr>
          </a:p>
          <a:p>
            <a:endParaRPr lang="en-US" altLang="en-US" sz="2000" dirty="0">
              <a:sym typeface="Symbol" panose="05050102010706020507" pitchFamily="18" charset="2"/>
            </a:endParaRPr>
          </a:p>
        </p:txBody>
      </p:sp>
      <p:sp>
        <p:nvSpPr>
          <p:cNvPr id="7" name="Oval 14">
            <a:extLst>
              <a:ext uri="{FF2B5EF4-FFF2-40B4-BE49-F238E27FC236}">
                <a16:creationId xmlns:a16="http://schemas.microsoft.com/office/drawing/2014/main" id="{D867A652-C9E4-4D71-B38F-7F405FBE54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3336" y="5181600"/>
            <a:ext cx="657225" cy="173117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>
            <a:spAutoFit/>
          </a:bodyPr>
          <a:lstStyle>
            <a:lvl1pPr marL="230188" indent="-230188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11000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SzPct val="50000"/>
              <a:buFont typeface="Wingdings" panose="05000000000000000000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SzPct val="110000"/>
              <a:buChar char="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00000"/>
              <a:buChar char="»"/>
              <a:defRPr>
                <a:solidFill>
                  <a:srgbClr val="0000CC"/>
                </a:solidFill>
                <a:latin typeface="Frutiger 87ExtraBlackCn" pitchFamily="34" charset="0"/>
              </a:defRPr>
            </a:lvl9pPr>
          </a:lstStyle>
          <a:p>
            <a:pPr algn="ctr">
              <a:buSzPct val="110000"/>
              <a:buFontTx/>
              <a:buNone/>
            </a:pPr>
            <a:endParaRPr lang="en-US" altLang="en-US" sz="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F92513-AB0D-43F1-BC23-973E50D964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680218"/>
            <a:ext cx="10868025" cy="294322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A32C718-0D10-48ED-A11C-AEC566AB0BAF}"/>
              </a:ext>
            </a:extLst>
          </p:cNvPr>
          <p:cNvSpPr/>
          <p:nvPr/>
        </p:nvSpPr>
        <p:spPr bwMode="auto">
          <a:xfrm>
            <a:off x="1447800" y="5354717"/>
            <a:ext cx="2590800" cy="333689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endParaRPr lang="en-US" dirty="0" err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2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328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328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Tax Certificates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74292"/>
            <a:ext cx="6781800" cy="490855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Direct Pay Permits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Tax short paid to vendor and accrued by Raytheon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Only applicable in certain states for which Raytheon has applied and obtained a permit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Massachusetts contractors cannot accept MA direct pay permit.  Include “</a:t>
            </a:r>
            <a:r>
              <a:rPr lang="en-US" b="1" dirty="0"/>
              <a:t>LMT</a:t>
            </a:r>
            <a:r>
              <a:rPr lang="en-US" dirty="0"/>
              <a:t>” in short text with material group 07809. </a:t>
            </a:r>
            <a:r>
              <a:rPr lang="en-US" b="1" dirty="0"/>
              <a:t>Tax should be funded on the PO.</a:t>
            </a:r>
            <a:br>
              <a:rPr lang="en-US" dirty="0"/>
            </a:br>
            <a:endParaRPr lang="en-US" dirty="0"/>
          </a:p>
          <a:p>
            <a:pPr marL="306910" lvl="1" indent="-306910">
              <a:spcBef>
                <a:spcPts val="600"/>
              </a:spcBef>
              <a:buFont typeface="Wingdings" pitchFamily="2" charset="2"/>
              <a:buChar char="§"/>
            </a:pPr>
            <a:r>
              <a:rPr lang="en-US" b="1" dirty="0"/>
              <a:t>Resale Certificates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Issued when items will be resold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Can be applicable in any state in which company is registered</a:t>
            </a:r>
          </a:p>
          <a:p>
            <a:pPr marL="306909" lvl="1" indent="0">
              <a:spcBef>
                <a:spcPts val="600"/>
              </a:spcBef>
              <a:buNone/>
            </a:pPr>
            <a:endParaRPr lang="en-US" dirty="0"/>
          </a:p>
          <a:p>
            <a:pPr>
              <a:spcBef>
                <a:spcPts val="600"/>
              </a:spcBef>
            </a:pPr>
            <a:r>
              <a:rPr lang="en-US" sz="2000" b="1" dirty="0"/>
              <a:t>Exemption Certificates</a:t>
            </a:r>
          </a:p>
          <a:p>
            <a:pPr lvl="1">
              <a:spcBef>
                <a:spcPts val="600"/>
              </a:spcBef>
              <a:defRPr/>
            </a:pPr>
            <a:r>
              <a:rPr lang="en-US" dirty="0"/>
              <a:t>Some states have exemptions for Research and Development or Manufacturing (</a:t>
            </a:r>
            <a:r>
              <a:rPr lang="en-US" b="1" dirty="0"/>
              <a:t>E, F, S, L </a:t>
            </a:r>
            <a:r>
              <a:rPr lang="en-US" dirty="0"/>
              <a:t>cost center categories)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75400" y="6356350"/>
            <a:ext cx="21336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724D0-DD0F-42EF-84DE-838DB5D26951}" type="datetime1">
              <a:rPr lang="en-US" smtClean="0"/>
              <a:pPr/>
              <a:t>5/15/2026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61400" y="6356350"/>
            <a:ext cx="420688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57DBB9-07C6-49AB-BFD5-E737C7E241F6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675F03FA-5A73-4778-AF7E-2FC1BD4DE6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4079761"/>
              </p:ext>
            </p:extLst>
          </p:nvPr>
        </p:nvGraphicFramePr>
        <p:xfrm>
          <a:off x="7696200" y="1600200"/>
          <a:ext cx="3017520" cy="33528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17520">
                  <a:extLst>
                    <a:ext uri="{9D8B030D-6E8A-4147-A177-3AD203B41FA5}">
                      <a16:colId xmlns:a16="http://schemas.microsoft.com/office/drawing/2014/main" val="4049814309"/>
                    </a:ext>
                  </a:extLst>
                </a:gridCol>
              </a:tblGrid>
              <a:tr h="238861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Direct Pay States (9000/9721)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54043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Alabama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43051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Arizona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078311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Arkansas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30722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California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55341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Florida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1655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Indiana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718398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Massachusetts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899077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Mississippi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86004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New York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859608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Texas</a:t>
                      </a:r>
                      <a:endParaRPr lang="en-US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74663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58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4D559-4869-14FD-6090-E8BC2F32E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E147B4-5228-30C2-2B7C-E2FB8D702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E47-0D37-4D8B-8247-A402A58EAD0D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49A9E0-F9C8-A328-FE3D-1F9A57024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740379-F7CE-0643-3E6F-B48D783DE1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15389" y="1041400"/>
            <a:ext cx="11568848" cy="4597400"/>
          </a:xfrm>
        </p:spPr>
        <p:txBody>
          <a:bodyPr/>
          <a:lstStyle/>
          <a:p>
            <a:r>
              <a:rPr lang="en-US" sz="3200" dirty="0"/>
              <a:t>Tax Certificate request:</a:t>
            </a:r>
          </a:p>
          <a:p>
            <a:pPr lvl="1"/>
            <a:r>
              <a:rPr lang="en-US" sz="3200" dirty="0"/>
              <a:t>Email 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mbria Math" panose="0204050305040603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APCustomerService@CustHelp.com</a:t>
            </a:r>
            <a:r>
              <a:rPr lang="en-US" sz="3200" b="1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mbria Math" panose="02040503050406030204" pitchFamily="18" charset="0"/>
              </a:rPr>
              <a:t> </a:t>
            </a:r>
            <a:r>
              <a:rPr lang="en-US" sz="3200" b="1" dirty="0">
                <a:effectLst/>
                <a:latin typeface="Cambria Math" panose="02040503050406030204" pitchFamily="18" charset="0"/>
              </a:rPr>
              <a:t>with PO number</a:t>
            </a:r>
          </a:p>
          <a:p>
            <a:pPr marL="306909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51187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Sales/Use Tax Determination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4141"/>
            <a:ext cx="11201400" cy="4922075"/>
          </a:xfrm>
        </p:spPr>
        <p:txBody>
          <a:bodyPr>
            <a:normAutofit/>
          </a:bodyPr>
          <a:lstStyle/>
          <a:p>
            <a:r>
              <a:rPr lang="en-US" sz="2400" b="1" dirty="0"/>
              <a:t>Sales and Use Tax</a:t>
            </a:r>
          </a:p>
          <a:p>
            <a:pPr marL="764109" lvl="1" indent="-457200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WHAT</a:t>
            </a:r>
            <a:r>
              <a:rPr lang="en-US" sz="2400" dirty="0"/>
              <a:t> materials/service is being purchased</a:t>
            </a:r>
          </a:p>
          <a:p>
            <a:pPr marL="764109" lvl="1" indent="-457200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HOW</a:t>
            </a:r>
            <a:r>
              <a:rPr lang="en-US" sz="2400" dirty="0"/>
              <a:t> the materials/service is used and</a:t>
            </a:r>
          </a:p>
          <a:p>
            <a:pPr marL="764109" lvl="1" indent="-457200">
              <a:buFont typeface="+mj-lt"/>
              <a:buAutoNum type="arabicPeriod"/>
            </a:pPr>
            <a:r>
              <a:rPr lang="en-US" sz="2400" b="1" dirty="0">
                <a:solidFill>
                  <a:srgbClr val="FF0000"/>
                </a:solidFill>
              </a:rPr>
              <a:t>WHERE</a:t>
            </a:r>
            <a:r>
              <a:rPr lang="en-US" sz="2400" dirty="0"/>
              <a:t> the material is shipped or where the service is performed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b="1" dirty="0"/>
              <a:t>Key drivers in SAP</a:t>
            </a:r>
          </a:p>
          <a:p>
            <a:pPr lvl="1"/>
            <a:r>
              <a:rPr lang="en-US" sz="2400" dirty="0"/>
              <a:t>Material Group (</a:t>
            </a:r>
            <a:r>
              <a:rPr lang="en-US" sz="2400" b="1" dirty="0">
                <a:solidFill>
                  <a:srgbClr val="FF0000"/>
                </a:solidFill>
              </a:rPr>
              <a:t>WHAT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Cost Center Category (</a:t>
            </a:r>
            <a:r>
              <a:rPr lang="en-US" sz="2400" b="1" dirty="0">
                <a:solidFill>
                  <a:srgbClr val="FF0000"/>
                </a:solidFill>
              </a:rPr>
              <a:t>HOW</a:t>
            </a:r>
            <a:r>
              <a:rPr lang="en-US" sz="2400" dirty="0"/>
              <a:t> - indirect)</a:t>
            </a:r>
          </a:p>
          <a:p>
            <a:pPr lvl="1"/>
            <a:r>
              <a:rPr lang="en-US" sz="2400" dirty="0"/>
              <a:t>Contract Tax Type (</a:t>
            </a:r>
            <a:r>
              <a:rPr lang="en-US" sz="2400" b="1" dirty="0">
                <a:solidFill>
                  <a:srgbClr val="FF0000"/>
                </a:solidFill>
              </a:rPr>
              <a:t>HOW</a:t>
            </a:r>
            <a:r>
              <a:rPr lang="en-US" sz="2400" dirty="0"/>
              <a:t> - direct)</a:t>
            </a:r>
          </a:p>
          <a:p>
            <a:pPr lvl="1"/>
            <a:r>
              <a:rPr lang="en-US" sz="2400" dirty="0"/>
              <a:t>Ship to Address (</a:t>
            </a:r>
            <a:r>
              <a:rPr lang="en-US" sz="2400" b="1" dirty="0">
                <a:solidFill>
                  <a:srgbClr val="FF0000"/>
                </a:solidFill>
              </a:rPr>
              <a:t>WHERE</a:t>
            </a:r>
            <a:r>
              <a:rPr lang="en-US" sz="2400" dirty="0"/>
              <a:t>)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75400" y="6356350"/>
            <a:ext cx="2133600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3724D0-DD0F-42EF-84DE-838DB5D26951}" type="datetime1">
              <a:rPr lang="en-US" smtClean="0"/>
              <a:pPr/>
              <a:t>5/15/2026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61400" y="6356350"/>
            <a:ext cx="420688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57DBB9-07C6-49AB-BFD5-E737C7E241F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2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AB1A53B5-C02D-4E14-AE7A-D121EA355139}" type="datetime1">
              <a:rPr lang="en-US" smtClean="0"/>
              <a:pPr algn="r">
                <a:spcBef>
                  <a:spcPct val="0"/>
                </a:spcBef>
                <a:buClrTx/>
                <a:buSzTx/>
                <a:defRPr/>
              </a:pPr>
              <a:t>5/15/2026</a:t>
            </a:fld>
            <a:endParaRPr lang="en-US" sz="1000" dirty="0"/>
          </a:p>
        </p:txBody>
      </p:sp>
      <p:sp>
        <p:nvSpPr>
          <p:cNvPr id="53252" name="Rectangle 3"/>
          <p:cNvSpPr>
            <a:spLocks noGrp="1" noChangeArrowheads="1"/>
          </p:cNvSpPr>
          <p:nvPr>
            <p:ph type="title"/>
          </p:nvPr>
        </p:nvSpPr>
        <p:spPr>
          <a:xfrm>
            <a:off x="152400" y="192339"/>
            <a:ext cx="9327380" cy="685800"/>
          </a:xfrm>
        </p:spPr>
        <p:txBody>
          <a:bodyPr/>
          <a:lstStyle/>
          <a:p>
            <a:br>
              <a:rPr lang="en-US" altLang="en-US" dirty="0"/>
            </a:br>
            <a:r>
              <a:rPr lang="en-US" altLang="en-US" dirty="0"/>
              <a:t>Key Driver – Material Group</a:t>
            </a:r>
          </a:p>
        </p:txBody>
      </p:sp>
      <p:sp>
        <p:nvSpPr>
          <p:cNvPr id="33690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22187" y="1166018"/>
            <a:ext cx="11547625" cy="5158582"/>
          </a:xfrm>
        </p:spPr>
        <p:txBody>
          <a:bodyPr/>
          <a:lstStyle/>
          <a:p>
            <a:r>
              <a:rPr lang="en-US" altLang="en-US" sz="1800" dirty="0">
                <a:sym typeface="Symbol" panose="05050102010706020507" pitchFamily="18" charset="2"/>
              </a:rPr>
              <a:t>“</a:t>
            </a:r>
            <a:r>
              <a:rPr lang="en-US" altLang="en-US" sz="1800" b="1" dirty="0">
                <a:solidFill>
                  <a:srgbClr val="FF0000"/>
                </a:solidFill>
                <a:sym typeface="Symbol" panose="05050102010706020507" pitchFamily="18" charset="2"/>
              </a:rPr>
              <a:t>WHAT</a:t>
            </a:r>
            <a:r>
              <a:rPr lang="en-US" altLang="en-US" sz="1800" dirty="0">
                <a:sym typeface="Symbol" panose="05050102010706020507" pitchFamily="18" charset="2"/>
              </a:rPr>
              <a:t>” we are purchasing is determined by the </a:t>
            </a:r>
            <a:r>
              <a:rPr lang="en-US" altLang="en-US" sz="1800" b="1" dirty="0">
                <a:sym typeface="Symbol" panose="05050102010706020507" pitchFamily="18" charset="2"/>
              </a:rPr>
              <a:t>Material Group</a:t>
            </a:r>
            <a:r>
              <a:rPr lang="en-US" altLang="en-US" sz="1800" dirty="0">
                <a:sym typeface="Symbol" panose="05050102010706020507" pitchFamily="18" charset="2"/>
              </a:rPr>
              <a:t> (Commodity Code) for POs or </a:t>
            </a:r>
            <a:r>
              <a:rPr lang="en-US" altLang="en-US" sz="1800" b="1" dirty="0">
                <a:sym typeface="Symbol" panose="05050102010706020507" pitchFamily="18" charset="2"/>
              </a:rPr>
              <a:t>G/L Account</a:t>
            </a:r>
            <a:r>
              <a:rPr lang="en-US" altLang="en-US" sz="1800" dirty="0">
                <a:sym typeface="Symbol" panose="05050102010706020507" pitchFamily="18" charset="2"/>
              </a:rPr>
              <a:t> for Non-POs on each line item.</a:t>
            </a:r>
          </a:p>
          <a:p>
            <a:endParaRPr lang="en-US" altLang="en-US" sz="1800" dirty="0">
              <a:sym typeface="Symbol" panose="05050102010706020507" pitchFamily="18" charset="2"/>
            </a:endParaRPr>
          </a:p>
          <a:p>
            <a:r>
              <a:rPr lang="en-US" altLang="en-US" sz="1800" b="1" dirty="0">
                <a:sym typeface="Symbol" panose="05050102010706020507" pitchFamily="18" charset="2"/>
              </a:rPr>
              <a:t>Material groups </a:t>
            </a:r>
            <a:r>
              <a:rPr lang="en-US" altLang="en-US" sz="1800" dirty="0">
                <a:sym typeface="Symbol" panose="05050102010706020507" pitchFamily="18" charset="2"/>
              </a:rPr>
              <a:t>in APEX and PRISM are sent to Vertex Tax Engine to determine taxability</a:t>
            </a:r>
          </a:p>
          <a:p>
            <a:endParaRPr lang="en-US" altLang="en-US" sz="1800" dirty="0">
              <a:sym typeface="Symbol" panose="05050102010706020507" pitchFamily="18" charset="2"/>
            </a:endParaRPr>
          </a:p>
          <a:p>
            <a:r>
              <a:rPr lang="en-US" altLang="en-US" sz="1800" b="1" dirty="0"/>
              <a:t>Material group should match what we are buying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en-US" sz="1800" b="1" dirty="0"/>
              <a:t>Example</a:t>
            </a:r>
            <a:r>
              <a:rPr lang="en-US" altLang="en-US" sz="1800" dirty="0"/>
              <a:t>: janitorial supplies material group (07813) vs. service material group (054XX) </a:t>
            </a:r>
          </a:p>
          <a:p>
            <a:pPr lvl="1"/>
            <a:endParaRPr lang="en-US" altLang="en-US" sz="1800" dirty="0"/>
          </a:p>
          <a:p>
            <a:pPr marL="306910" lvl="1" indent="-306910">
              <a:buFont typeface="Wingdings" pitchFamily="2" charset="2"/>
              <a:buChar char="§"/>
            </a:pPr>
            <a:r>
              <a:rPr lang="en-US" altLang="en-US" sz="1800" b="1" dirty="0"/>
              <a:t>Labor and materials should be separate lines on PO </a:t>
            </a:r>
            <a:r>
              <a:rPr lang="en-US" altLang="en-US" sz="1800" dirty="0"/>
              <a:t>and material group should reflect what we are buying on each line</a:t>
            </a:r>
          </a:p>
          <a:p>
            <a:pPr lvl="1"/>
            <a:endParaRPr lang="en-US" altLang="en-US" sz="1800" dirty="0"/>
          </a:p>
          <a:p>
            <a:pPr marL="306910" lvl="1" indent="-306910">
              <a:buFont typeface="Wingdings" pitchFamily="2" charset="2"/>
              <a:buChar char="§"/>
            </a:pPr>
            <a:r>
              <a:rPr lang="en-US" altLang="en-US" sz="1800" b="1" dirty="0"/>
              <a:t>NOTE:</a:t>
            </a:r>
            <a:endParaRPr lang="en-US" altLang="en-US" sz="1800" dirty="0"/>
          </a:p>
          <a:p>
            <a:pPr marL="639226" lvl="2" indent="-342900">
              <a:buFont typeface="Courier New" panose="02070309020205020404" pitchFamily="49" charset="0"/>
              <a:buChar char="o"/>
            </a:pPr>
            <a:r>
              <a:rPr lang="en-US" altLang="en-US" sz="1800" dirty="0"/>
              <a:t>054XX will never apply tax. This material group should </a:t>
            </a:r>
            <a:r>
              <a:rPr lang="en-US" altLang="en-US" sz="1800" b="1" u="sng" dirty="0">
                <a:solidFill>
                  <a:srgbClr val="FF0000"/>
                </a:solidFill>
              </a:rPr>
              <a:t>not</a:t>
            </a:r>
            <a:r>
              <a:rPr lang="en-US" altLang="en-US" sz="1800" dirty="0"/>
              <a:t> be used for purchases of tangible personal property. Select the material group that closely describes the purchase not a general material group such as 054XX – service nonproduct.</a:t>
            </a:r>
          </a:p>
          <a:p>
            <a:pPr marL="296326" lvl="2" indent="0">
              <a:buNone/>
            </a:pPr>
            <a:endParaRPr lang="en-US" altLang="en-US" sz="5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36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369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369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3369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369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369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33690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60929A-E86E-4E97-734E-AD7DDF03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9982200" cy="685800"/>
          </a:xfrm>
        </p:spPr>
        <p:txBody>
          <a:bodyPr/>
          <a:lstStyle/>
          <a:p>
            <a:r>
              <a:rPr lang="en-US" sz="2400" dirty="0"/>
              <a:t>Key Driver - Material Group (SAP Transaction Code: ME23N)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9C6E2-018B-C4E2-0FC5-0E0F99D49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E47-0D37-4D8B-8247-A402A58EAD0D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CC8A11-7711-1A15-7544-EA994194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CB2D7C-B60A-F6DA-DFA0-EE8D11AB6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43000"/>
            <a:ext cx="9701782" cy="489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73006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AB1A53B5-C02D-4E14-AE7A-D121EA355139}" type="datetime1">
              <a:rPr lang="en-US" smtClean="0"/>
              <a:pPr algn="r">
                <a:spcBef>
                  <a:spcPct val="0"/>
                </a:spcBef>
                <a:buClrTx/>
                <a:buSzTx/>
                <a:defRPr/>
              </a:pPr>
              <a:t>5/15/2026</a:t>
            </a:fld>
            <a:endParaRPr lang="en-US" sz="1000" dirty="0"/>
          </a:p>
        </p:txBody>
      </p:sp>
      <p:sp>
        <p:nvSpPr>
          <p:cNvPr id="59396" name="Rectangle 3"/>
          <p:cNvSpPr>
            <a:spLocks noGrp="1" noChangeArrowheads="1"/>
          </p:cNvSpPr>
          <p:nvPr>
            <p:ph type="title"/>
          </p:nvPr>
        </p:nvSpPr>
        <p:spPr>
          <a:xfrm>
            <a:off x="326702" y="113506"/>
            <a:ext cx="9327380" cy="685800"/>
          </a:xfrm>
        </p:spPr>
        <p:txBody>
          <a:bodyPr/>
          <a:lstStyle/>
          <a:p>
            <a:r>
              <a:rPr lang="en-US" altLang="en-US" dirty="0"/>
              <a:t>Key Driver – Cost Center (Indirect Purchase)</a:t>
            </a:r>
          </a:p>
        </p:txBody>
      </p:sp>
      <p:sp>
        <p:nvSpPr>
          <p:cNvPr id="32870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11576540" cy="5410200"/>
          </a:xfrm>
        </p:spPr>
        <p:txBody>
          <a:bodyPr/>
          <a:lstStyle/>
          <a:p>
            <a:r>
              <a:rPr lang="en-US" altLang="en-US" sz="2200" dirty="0"/>
              <a:t>“</a:t>
            </a:r>
            <a:r>
              <a:rPr lang="en-US" altLang="en-US" sz="2200" b="1" dirty="0">
                <a:solidFill>
                  <a:srgbClr val="FF0000"/>
                </a:solidFill>
              </a:rPr>
              <a:t>HOW</a:t>
            </a:r>
            <a:r>
              <a:rPr lang="en-US" altLang="en-US" sz="2200" dirty="0"/>
              <a:t>” we are using the product is determined by </a:t>
            </a:r>
            <a:r>
              <a:rPr lang="en-US" altLang="en-US" sz="2200" b="1" dirty="0"/>
              <a:t>cost center </a:t>
            </a:r>
            <a:r>
              <a:rPr lang="en-US" altLang="en-US" sz="2200" dirty="0"/>
              <a:t>for indirect purchases </a:t>
            </a:r>
          </a:p>
          <a:p>
            <a:pPr marL="0" indent="0">
              <a:buNone/>
            </a:pPr>
            <a:endParaRPr lang="en-US" altLang="en-US" sz="2200" dirty="0"/>
          </a:p>
          <a:p>
            <a:r>
              <a:rPr lang="en-US" altLang="en-US" sz="2200" b="1" dirty="0"/>
              <a:t>Cost center </a:t>
            </a:r>
            <a:r>
              <a:rPr lang="en-US" altLang="en-US" sz="2200" dirty="0"/>
              <a:t>is tied to </a:t>
            </a:r>
            <a:r>
              <a:rPr lang="en-US" altLang="en-US" sz="2200" b="1" dirty="0"/>
              <a:t>cost center category</a:t>
            </a:r>
            <a:r>
              <a:rPr lang="en-US" altLang="en-US" sz="2200" dirty="0"/>
              <a:t>, which indicates how an item is being used: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E </a:t>
            </a:r>
            <a:r>
              <a:rPr lang="en-US" sz="2200" dirty="0"/>
              <a:t>- Development (R&amp;D)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F</a:t>
            </a:r>
            <a:r>
              <a:rPr lang="en-US" sz="2200" dirty="0"/>
              <a:t> - Production (MFG)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H</a:t>
            </a:r>
            <a:r>
              <a:rPr lang="en-US" sz="2200" dirty="0"/>
              <a:t> - Service Cost Center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L</a:t>
            </a:r>
            <a:r>
              <a:rPr lang="en-US" sz="2200" dirty="0"/>
              <a:t> - Engineering Support (R&amp;D)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M</a:t>
            </a:r>
            <a:r>
              <a:rPr lang="en-US" sz="2200" dirty="0"/>
              <a:t> - Material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S</a:t>
            </a:r>
            <a:r>
              <a:rPr lang="en-US" sz="2200" dirty="0"/>
              <a:t> - Production Support (MFG)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V</a:t>
            </a:r>
            <a:r>
              <a:rPr lang="en-US" sz="2200" dirty="0"/>
              <a:t> - Sales (POH) 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r>
              <a:rPr lang="en-US" sz="2200" b="1" dirty="0"/>
              <a:t>W</a:t>
            </a:r>
            <a:r>
              <a:rPr lang="en-US" sz="2200" dirty="0"/>
              <a:t> - Administration (G&amp;A)</a:t>
            </a:r>
          </a:p>
          <a:p>
            <a:pPr lvl="1">
              <a:buFont typeface="Wingdings" panose="05000000000000000000" pitchFamily="2" charset="2"/>
              <a:buChar char="§"/>
              <a:defRPr/>
            </a:pPr>
            <a:endParaRPr lang="en-US" altLang="en-US" sz="2200" dirty="0"/>
          </a:p>
          <a:p>
            <a:pPr marL="306910" lvl="1" indent="-306910">
              <a:buFont typeface="Wingdings" pitchFamily="2" charset="2"/>
              <a:buChar char="§"/>
              <a:defRPr/>
            </a:pPr>
            <a:r>
              <a:rPr lang="en-US" altLang="en-US" sz="2200" b="1" dirty="0"/>
              <a:t>E, F, S, L </a:t>
            </a:r>
            <a:r>
              <a:rPr lang="en-US" altLang="en-US" sz="2200" dirty="0"/>
              <a:t>are exempt across various states</a:t>
            </a:r>
          </a:p>
          <a:p>
            <a:pPr marL="306909" lvl="1" indent="0">
              <a:buNone/>
              <a:defRPr/>
            </a:pPr>
            <a:endParaRPr lang="en-US" altLang="en-US" sz="1600" dirty="0"/>
          </a:p>
          <a:p>
            <a:endParaRPr lang="en-US" altLang="en-US" sz="1600" dirty="0"/>
          </a:p>
          <a:p>
            <a:endParaRPr lang="en-US" altLang="en-US" sz="1600" dirty="0"/>
          </a:p>
          <a:p>
            <a:endParaRPr lang="en-US" altLang="en-US" sz="1600" dirty="0">
              <a:sym typeface="Symbol" panose="05050102010706020507" pitchFamily="18" charset="2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sz="1600" dirty="0">
              <a:sym typeface="Symbol" panose="05050102010706020507" pitchFamily="18" charset="2"/>
            </a:endParaRPr>
          </a:p>
          <a:p>
            <a:endParaRPr lang="en-US" altLang="en-US" sz="1800" dirty="0">
              <a:sym typeface="Symbol" panose="05050102010706020507" pitchFamily="18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87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287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41F92-41F1-8BDA-37A4-0E2E81660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Driver - Cost Center in ME23N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2542A0-BD68-14DE-6C89-5F25174A2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E47-0D37-4D8B-8247-A402A58EAD0D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2A6D71-6572-90DD-BE8C-73E5BAAE2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2938A2-4444-1D75-D936-15BB28244B2C}"/>
              </a:ext>
            </a:extLst>
          </p:cNvPr>
          <p:cNvSpPr txBox="1"/>
          <p:nvPr/>
        </p:nvSpPr>
        <p:spPr>
          <a:xfrm>
            <a:off x="183983" y="4062412"/>
            <a:ext cx="3778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Double click on cost center to drill down to Cost Center Category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006FAF-41A0-7DAB-A294-9A2A3C535D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983" y="1126431"/>
            <a:ext cx="6523443" cy="27121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69F130-7851-3133-4BE9-72E75BC497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435" y="1981200"/>
            <a:ext cx="4952999" cy="4162425"/>
          </a:xfrm>
          <a:prstGeom prst="rect">
            <a:avLst/>
          </a:prstGeom>
        </p:spPr>
      </p:pic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87EA57EB-EAB8-B8B3-7515-F60A2F3038AB}"/>
              </a:ext>
            </a:extLst>
          </p:cNvPr>
          <p:cNvCxnSpPr/>
          <p:nvPr/>
        </p:nvCxnSpPr>
        <p:spPr>
          <a:xfrm>
            <a:off x="1657350" y="3657600"/>
            <a:ext cx="5031026" cy="13716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710171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AB1A53B5-C02D-4E14-AE7A-D121EA355139}" type="datetime1">
              <a:rPr lang="en-US" smtClean="0"/>
              <a:pPr algn="r">
                <a:spcBef>
                  <a:spcPct val="0"/>
                </a:spcBef>
                <a:buClrTx/>
                <a:buSzTx/>
                <a:defRPr/>
              </a:pPr>
              <a:t>5/15/2026</a:t>
            </a:fld>
            <a:endParaRPr lang="en-US" sz="1000" dirty="0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315388" y="214984"/>
            <a:ext cx="10505011" cy="685800"/>
          </a:xfrm>
        </p:spPr>
        <p:txBody>
          <a:bodyPr/>
          <a:lstStyle/>
          <a:p>
            <a:r>
              <a:rPr lang="en-US" altLang="en-US" dirty="0"/>
              <a:t>Key Driver – Contract Tax Type (Direct Purchase)</a:t>
            </a:r>
          </a:p>
        </p:txBody>
      </p:sp>
      <p:sp>
        <p:nvSpPr>
          <p:cNvPr id="377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1" y="1108035"/>
            <a:ext cx="5867400" cy="506416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1800" b="1" dirty="0"/>
              <a:t>“</a:t>
            </a:r>
            <a:r>
              <a:rPr lang="en-US" altLang="en-US" sz="1800" b="1" dirty="0">
                <a:solidFill>
                  <a:srgbClr val="FF0000"/>
                </a:solidFill>
              </a:rPr>
              <a:t>HOW</a:t>
            </a:r>
            <a:r>
              <a:rPr lang="en-US" altLang="en-US" sz="1800" b="1" dirty="0"/>
              <a:t>” </a:t>
            </a:r>
            <a:r>
              <a:rPr lang="en-US" altLang="en-US" sz="1800" dirty="0"/>
              <a:t>we are using the product for direct purchases is determined by </a:t>
            </a:r>
            <a:r>
              <a:rPr lang="en-US" altLang="en-US" sz="1800" b="1" dirty="0"/>
              <a:t>Contract Tax Type</a:t>
            </a:r>
          </a:p>
          <a:p>
            <a:pPr>
              <a:lnSpc>
                <a:spcPct val="90000"/>
              </a:lnSpc>
            </a:pPr>
            <a:endParaRPr lang="en-US" altLang="en-US" sz="1800" b="1" dirty="0"/>
          </a:p>
          <a:p>
            <a:pPr>
              <a:lnSpc>
                <a:spcPct val="90000"/>
              </a:lnSpc>
            </a:pPr>
            <a:r>
              <a:rPr lang="en-US" altLang="en-US" sz="1800" b="1" dirty="0"/>
              <a:t>Contract Tax Type Concatenates: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Distribution Channel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Contract Type</a:t>
            </a:r>
          </a:p>
          <a:p>
            <a:pPr lvl="1">
              <a:lnSpc>
                <a:spcPct val="90000"/>
              </a:lnSpc>
            </a:pPr>
            <a:r>
              <a:rPr lang="en-US" altLang="en-US" sz="1800" dirty="0"/>
              <a:t>Usage Code</a:t>
            </a:r>
          </a:p>
          <a:p>
            <a:pPr lvl="1">
              <a:lnSpc>
                <a:spcPct val="90000"/>
              </a:lnSpc>
            </a:pPr>
            <a:endParaRPr lang="en-US" altLang="en-US" sz="1800" dirty="0"/>
          </a:p>
          <a:p>
            <a:pPr marL="306910" lvl="1" indent="-306910"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en-US" sz="1800" b="1" dirty="0"/>
              <a:t>Example: </a:t>
            </a:r>
          </a:p>
          <a:p>
            <a:pPr marL="603236" lvl="2" indent="-30691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altLang="en-US" sz="1500" b="1" dirty="0"/>
              <a:t>10</a:t>
            </a:r>
            <a:r>
              <a:rPr lang="en-US" altLang="en-US" sz="1500" b="1" dirty="0">
                <a:solidFill>
                  <a:srgbClr val="FF0000"/>
                </a:solidFill>
              </a:rPr>
              <a:t>|</a:t>
            </a:r>
            <a:r>
              <a:rPr lang="en-US" altLang="en-US" sz="1500" b="1" dirty="0"/>
              <a:t>LSC</a:t>
            </a:r>
            <a:r>
              <a:rPr lang="en-US" altLang="en-US" sz="1500" b="1" dirty="0">
                <a:solidFill>
                  <a:srgbClr val="FF0000"/>
                </a:solidFill>
              </a:rPr>
              <a:t>|</a:t>
            </a:r>
            <a:r>
              <a:rPr lang="en-US" altLang="en-US" sz="1500" b="1" dirty="0"/>
              <a:t>B</a:t>
            </a:r>
            <a:r>
              <a:rPr lang="en-US" altLang="en-US" sz="1500" dirty="0"/>
              <a:t> = Government </a:t>
            </a:r>
            <a:r>
              <a:rPr lang="en-US" altLang="en-US" sz="1500" b="1" dirty="0">
                <a:solidFill>
                  <a:srgbClr val="FF0000"/>
                </a:solidFill>
              </a:rPr>
              <a:t>|</a:t>
            </a:r>
            <a:r>
              <a:rPr lang="en-US" altLang="en-US" sz="1500" dirty="0"/>
              <a:t> Lump Sump </a:t>
            </a:r>
            <a:r>
              <a:rPr lang="en-US" altLang="en-US" sz="1500" b="1" dirty="0">
                <a:solidFill>
                  <a:srgbClr val="FF0000"/>
                </a:solidFill>
              </a:rPr>
              <a:t>|</a:t>
            </a:r>
            <a:r>
              <a:rPr lang="en-US" altLang="en-US" sz="1500" dirty="0"/>
              <a:t> Hardware Contract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1800" dirty="0"/>
              <a:t>Material purchased on a cost plus (separated) service contract in </a:t>
            </a:r>
            <a:r>
              <a:rPr lang="en-US" altLang="en-US" sz="1800" b="1" dirty="0"/>
              <a:t>Hawaii</a:t>
            </a:r>
            <a:r>
              <a:rPr lang="en-US" altLang="en-US" sz="1800" dirty="0"/>
              <a:t>, </a:t>
            </a:r>
            <a:r>
              <a:rPr lang="en-US" altLang="en-US" sz="1800" b="1" dirty="0"/>
              <a:t>Indiana</a:t>
            </a:r>
            <a:r>
              <a:rPr lang="en-US" altLang="en-US" sz="1800" dirty="0"/>
              <a:t>, </a:t>
            </a:r>
            <a:r>
              <a:rPr lang="en-US" altLang="en-US" sz="1800" b="1" dirty="0"/>
              <a:t>Louisiana</a:t>
            </a:r>
            <a:r>
              <a:rPr lang="en-US" altLang="en-US" sz="1800" dirty="0"/>
              <a:t>, </a:t>
            </a:r>
            <a:r>
              <a:rPr lang="en-US" altLang="en-US" sz="1800" b="1" dirty="0"/>
              <a:t>Mississippi</a:t>
            </a:r>
            <a:r>
              <a:rPr lang="en-US" altLang="en-US" sz="1800" dirty="0"/>
              <a:t> and </a:t>
            </a:r>
            <a:r>
              <a:rPr lang="en-US" altLang="en-US" sz="1800" b="1" dirty="0"/>
              <a:t>Virginia</a:t>
            </a:r>
            <a:r>
              <a:rPr lang="en-US" altLang="en-US" sz="1800" dirty="0"/>
              <a:t> is taxable</a:t>
            </a:r>
          </a:p>
          <a:p>
            <a:pPr>
              <a:lnSpc>
                <a:spcPct val="90000"/>
              </a:lnSpc>
            </a:pPr>
            <a:endParaRPr lang="en-US" altLang="en-US" sz="1800" dirty="0"/>
          </a:p>
          <a:p>
            <a:pPr>
              <a:lnSpc>
                <a:spcPct val="90000"/>
              </a:lnSpc>
            </a:pPr>
            <a:r>
              <a:rPr lang="en-US" altLang="en-US" sz="1800" dirty="0"/>
              <a:t>In general, </a:t>
            </a:r>
            <a:r>
              <a:rPr lang="en-US" altLang="en-US" sz="1800" b="1" dirty="0"/>
              <a:t>leases</a:t>
            </a:r>
            <a:r>
              <a:rPr lang="en-US" altLang="en-US" sz="1800" dirty="0"/>
              <a:t> are taxable even if tied to a government contract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1600" dirty="0"/>
          </a:p>
          <a:p>
            <a:pPr lvl="1">
              <a:lnSpc>
                <a:spcPct val="90000"/>
              </a:lnSpc>
              <a:buFontTx/>
              <a:buNone/>
            </a:pPr>
            <a:endParaRPr lang="en-US" altLang="en-US" sz="1600" dirty="0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9932D44A-F102-45E9-91A3-D6FA0A954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8172958"/>
              </p:ext>
            </p:extLst>
          </p:nvPr>
        </p:nvGraphicFramePr>
        <p:xfrm>
          <a:off x="6375875" y="1057570"/>
          <a:ext cx="5486400" cy="2194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6265838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881141609"/>
                    </a:ext>
                  </a:extLst>
                </a:gridCol>
              </a:tblGrid>
              <a:tr h="27432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Distribution Channel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1950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Channel</a:t>
                      </a:r>
                      <a:endParaRPr lang="en-US" sz="1200" b="1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/>
                        <a:t>Description</a:t>
                      </a:r>
                      <a:endParaRPr lang="en-US" sz="1200" b="1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9981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US Government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45361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20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Commercial (US Govt via OEM)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02357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30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Commercial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926718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40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International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24455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50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Internal (IOTs)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427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70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Other</a:t>
                      </a:r>
                      <a:endPara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547609"/>
                  </a:ext>
                </a:extLst>
              </a:tr>
            </a:tbl>
          </a:graphicData>
        </a:graphic>
      </p:graphicFrame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DFA1421-C5A6-48C4-B48E-CC69D83E5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7376193"/>
              </p:ext>
            </p:extLst>
          </p:nvPr>
        </p:nvGraphicFramePr>
        <p:xfrm>
          <a:off x="6375875" y="3609637"/>
          <a:ext cx="5486400" cy="109728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19734283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67173395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Contract Type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6927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Code</a:t>
                      </a:r>
                      <a:endParaRPr lang="en-US" sz="1200" b="1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Description</a:t>
                      </a:r>
                      <a:endParaRPr lang="en-US" sz="1200" b="1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85519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LSC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Lump Sum Contract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1944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SC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Separated Contract</a:t>
                      </a:r>
                      <a:endParaRPr lang="en-US" sz="1200" dirty="0"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333103"/>
                  </a:ext>
                </a:extLst>
              </a:tr>
            </a:tbl>
          </a:graphicData>
        </a:graphic>
      </p:graphicFrame>
      <p:graphicFrame>
        <p:nvGraphicFramePr>
          <p:cNvPr id="4" name="Table 7">
            <a:extLst>
              <a:ext uri="{FF2B5EF4-FFF2-40B4-BE49-F238E27FC236}">
                <a16:creationId xmlns:a16="http://schemas.microsoft.com/office/drawing/2014/main" id="{E977B473-8D24-4E6B-B9F0-B78AA4E7DD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984033"/>
              </p:ext>
            </p:extLst>
          </p:nvPr>
        </p:nvGraphicFramePr>
        <p:xfrm>
          <a:off x="6375875" y="5043936"/>
          <a:ext cx="5486400" cy="1371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679362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82633508"/>
                    </a:ext>
                  </a:extLst>
                </a:gridCol>
              </a:tblGrid>
              <a:tr h="261632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Usage Table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025424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/>
                        <a:t>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0892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Service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178222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Hardware – Long Term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254755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Hardware – Non-Long Term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14826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7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77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77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7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3778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3778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778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7785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8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8" dur="500"/>
                                        <p:tgtEl>
                                          <p:spTgt spid="37785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047F6C-CF80-B893-4FD3-345D9D67E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388" y="214984"/>
            <a:ext cx="11724212" cy="685800"/>
          </a:xfrm>
        </p:spPr>
        <p:txBody>
          <a:bodyPr/>
          <a:lstStyle/>
          <a:p>
            <a:r>
              <a:rPr lang="en-US" sz="2800" dirty="0"/>
              <a:t>Material Purchased on Service Contract in VA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645BC-096C-874A-FF76-CA46AF24C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E7E47-0D37-4D8B-8247-A402A58EAD0D}" type="datetime1">
              <a:rPr lang="en-US" smtClean="0"/>
              <a:t>5/15/2026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16D64C-D3AB-37CB-AB96-0FB30DC41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7DBB9-07C6-49AB-BFD5-E737C7E241F6}" type="slidenum">
              <a:rPr lang="en-US" smtClean="0"/>
              <a:pPr/>
              <a:t>8</a:t>
            </a:fld>
            <a:endParaRPr lang="en-US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BE7050F-0B46-5C94-A14B-7BEAD6F984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4103215"/>
              </p:ext>
            </p:extLst>
          </p:nvPr>
        </p:nvGraphicFramePr>
        <p:xfrm>
          <a:off x="2032000" y="1188720"/>
          <a:ext cx="8128000" cy="4328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7737201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6462868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5069663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870412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Contract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Services Taxable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Materials Taxable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8548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10LSCA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37286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20LSCA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3991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30LSCA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40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50LSCA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8478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10SCA*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89211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20SCA*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6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30SCA*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80844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VA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300" dirty="0"/>
                        <a:t>50SCA*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3990241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6276110-27B4-01CF-A962-06F64E1816C2}"/>
              </a:ext>
            </a:extLst>
          </p:cNvPr>
          <p:cNvSpPr txBox="1"/>
          <p:nvPr/>
        </p:nvSpPr>
        <p:spPr>
          <a:xfrm>
            <a:off x="786941" y="5803327"/>
            <a:ext cx="108966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itchFamily="34" charset="0"/>
                <a:cs typeface="Arial" pitchFamily="34" charset="0"/>
              </a:rPr>
              <a:t>*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If there is a specific CLIN for material on a separated service contract, then no tax should apply. Please contact tax team at </a:t>
            </a:r>
            <a:r>
              <a:rPr lang="en-US" sz="1200" i="1" dirty="0">
                <a:latin typeface="Arial" pitchFamily="34" charset="0"/>
                <a:cs typeface="Arial" pitchFamily="34" charset="0"/>
                <a:hlinkClick r:id="rId3"/>
              </a:rPr>
              <a:t>indirect.tax.tickets@rtx.com</a:t>
            </a:r>
            <a:r>
              <a:rPr lang="en-US" sz="1200" i="1" dirty="0">
                <a:latin typeface="Arial" pitchFamily="34" charset="0"/>
                <a:cs typeface="Arial" pitchFamily="34" charset="0"/>
              </a:rPr>
              <a:t> to have tax reversed.</a:t>
            </a:r>
          </a:p>
        </p:txBody>
      </p:sp>
    </p:spTree>
    <p:extLst>
      <p:ext uri="{BB962C8B-B14F-4D97-AF65-F5344CB8AC3E}">
        <p14:creationId xmlns:p14="http://schemas.microsoft.com/office/powerpoint/2010/main" val="22156922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defRPr sz="1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defRPr/>
            </a:pPr>
            <a:fld id="{AB1A53B5-C02D-4E14-AE7A-D121EA355139}" type="datetime1">
              <a:rPr lang="en-US" smtClean="0"/>
              <a:pPr algn="r">
                <a:spcBef>
                  <a:spcPct val="0"/>
                </a:spcBef>
                <a:buClrTx/>
                <a:buSzTx/>
                <a:defRPr/>
              </a:pPr>
              <a:t>5/15/2026</a:t>
            </a:fld>
            <a:endParaRPr lang="en-US" sz="1000"/>
          </a:p>
        </p:txBody>
      </p:sp>
      <p:sp>
        <p:nvSpPr>
          <p:cNvPr id="69636" name="Rectangle 3"/>
          <p:cNvSpPr>
            <a:spLocks noGrp="1" noChangeArrowheads="1"/>
          </p:cNvSpPr>
          <p:nvPr>
            <p:ph type="title"/>
          </p:nvPr>
        </p:nvSpPr>
        <p:spPr>
          <a:xfrm>
            <a:off x="315385" y="188521"/>
            <a:ext cx="9327380" cy="685800"/>
          </a:xfrm>
        </p:spPr>
        <p:txBody>
          <a:bodyPr/>
          <a:lstStyle/>
          <a:p>
            <a:br>
              <a:rPr lang="en-US" altLang="en-US" dirty="0"/>
            </a:br>
            <a:r>
              <a:rPr lang="en-US" altLang="en-US" dirty="0"/>
              <a:t>Key Driver – Delivery Address</a:t>
            </a:r>
          </a:p>
        </p:txBody>
      </p:sp>
      <p:sp>
        <p:nvSpPr>
          <p:cNvPr id="32666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76200" y="1166018"/>
            <a:ext cx="5258102" cy="4525963"/>
          </a:xfrm>
        </p:spPr>
        <p:txBody>
          <a:bodyPr/>
          <a:lstStyle/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/>
              <a:t>“</a:t>
            </a:r>
            <a:r>
              <a:rPr lang="en-US" altLang="en-US" b="1" dirty="0">
                <a:solidFill>
                  <a:srgbClr val="FF0000"/>
                </a:solidFill>
              </a:rPr>
              <a:t>WHERE</a:t>
            </a:r>
            <a:r>
              <a:rPr lang="en-US" altLang="en-US" dirty="0"/>
              <a:t>” we are using the product is determined by </a:t>
            </a:r>
            <a:r>
              <a:rPr lang="en-US" altLang="en-US" b="1" dirty="0"/>
              <a:t>the delivery address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 b="1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b="1" dirty="0"/>
              <a:t>PO Delivery address </a:t>
            </a:r>
            <a:r>
              <a:rPr lang="en-US" altLang="en-US" dirty="0"/>
              <a:t>should match the vendor invoice “ship to” address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altLang="en-US" dirty="0">
              <a:sym typeface="Symbol" panose="05050102010706020507" pitchFamily="18" charset="2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n-US" dirty="0">
                <a:sym typeface="Symbol" panose="05050102010706020507" pitchFamily="18" charset="2"/>
              </a:rPr>
              <a:t>Resale, exemption, and direct pay certificates are also based on “ship to” </a:t>
            </a:r>
            <a:r>
              <a:rPr lang="en-US" altLang="en-US" b="1" dirty="0">
                <a:sym typeface="Symbol" panose="05050102010706020507" pitchFamily="18" charset="2"/>
              </a:rPr>
              <a:t>delivery address</a:t>
            </a:r>
            <a:r>
              <a:rPr lang="en-US" altLang="en-US" dirty="0"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E528C-6C3E-4AD6-8BD6-50F633859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1143000"/>
            <a:ext cx="5694248" cy="5334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C87D11D-A4BB-4E84-BA12-CD14C520264D}"/>
              </a:ext>
            </a:extLst>
          </p:cNvPr>
          <p:cNvSpPr/>
          <p:nvPr/>
        </p:nvSpPr>
        <p:spPr bwMode="auto">
          <a:xfrm>
            <a:off x="5791200" y="5562600"/>
            <a:ext cx="3124200" cy="914400"/>
          </a:xfrm>
          <a:prstGeom prst="rect">
            <a:avLst/>
          </a:prstGeom>
          <a:noFill/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 anchor="ctr"/>
          <a:lstStyle/>
          <a:p>
            <a:pPr algn="ctr"/>
            <a:endParaRPr lang="en-US" dirty="0" err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26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26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26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orp_Template_External">
  <a:themeElements>
    <a:clrScheme name="Raytheon">
      <a:dk1>
        <a:srgbClr val="000000"/>
      </a:dk1>
      <a:lt1>
        <a:srgbClr val="FFFFFF"/>
      </a:lt1>
      <a:dk2>
        <a:srgbClr val="000000"/>
      </a:dk2>
      <a:lt2>
        <a:srgbClr val="B5B5B5"/>
      </a:lt2>
      <a:accent1>
        <a:srgbClr val="95A289"/>
      </a:accent1>
      <a:accent2>
        <a:srgbClr val="DAD9AD"/>
      </a:accent2>
      <a:accent3>
        <a:srgbClr val="7C96A1"/>
      </a:accent3>
      <a:accent4>
        <a:srgbClr val="CE1126"/>
      </a:accent4>
      <a:accent5>
        <a:srgbClr val="AC9F89"/>
      </a:accent5>
      <a:accent6>
        <a:srgbClr val="666465"/>
      </a:accent6>
      <a:hlink>
        <a:srgbClr val="7C96A1"/>
      </a:hlink>
      <a:folHlink>
        <a:srgbClr val="666465"/>
      </a:folHlink>
    </a:clrScheme>
    <a:fontScheme name="Raytheon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B5B5B5"/>
        </a:solidFill>
        <a:ln w="12700" algn="ctr">
          <a:noFill/>
          <a:miter lim="800000"/>
          <a:headEnd/>
          <a:tailEnd/>
        </a:ln>
      </a:spPr>
      <a:bodyPr wrap="none" anchor="ctr"/>
      <a:lstStyle>
        <a:defPPr>
          <a:defRPr dirty="0" err="1" smtClean="0"/>
        </a:defPPr>
      </a:lstStyle>
    </a:spDef>
    <a:lnDef>
      <a:spPr>
        <a:ln w="12700">
          <a:solidFill>
            <a:srgbClr val="B5B5B5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orp_External_Template2017_16x9.potx" id="{26A199A8-DD95-4EC1-9519-A5EDCF0B2D59}" vid="{E348F2AA-6495-4679-ACA4-B58A6CA49FD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jZGU1M2FjMS1iZjVmLTRhYWUtOWNmMS0wNzUwOWUyM2E0YjAiIG9yaWdpbj0iZGVmYXVsdFZhbHVlIj48ZWxlbWVudCB1aWQ9ImJiYTk0YzY1LWFjM2QtNGYzNC1iMmUxLThkZTExZWY2ZjAxYyIgdmFsdWU9IiIgeG1sbnM9Imh0dHA6Ly93d3cuYm9sZG9uamFtZXMuY29tLzIwMDgvMDEvc2llL2ludGVybmFsL2xhYmVsIiAvPjwvc2lzbD48VXNlck5hbWU+VVNcMTEzMDU0NzwvVXNlck5hbWU+PERhdGVUaW1lPjUvMjYvMjAyMiAxMDowOToyNSBQTTwvRGF0ZVRpbWU+PExhYmVsU3RyaW5nPk9yaWdpbiBKdXJpc2RpY3Rpb246IFVTIDwvTGFiZWxTdHJpbmc+PC9pdGVtPjxpdGVtPjxzaXNsIHNpc2xWZXJzaW9uPSIwIiBwb2xpY3k9ImNkZTUzYWMxLWJmNWYtNGFhZS05Y2YxLTA3NTA5ZTIzYTRiMCIgb3JpZ2luPSJ1c2VyU2VsZWN0ZWQiPjxlbGVtZW50IHVpZD0iYmJhOTRjNjUtYWMzZC00ZjM0LWIyZTEtOGRlMTFlZjZmMDFjIiB2YWx1ZT0iIiB4bWxucz0iaHR0cDovL3d3dy5ib2xkb25qYW1lcy5jb20vMjAwOC8wMS9zaWUvaW50ZXJuYWwvbGFiZWwiIC8+PGVsZW1lbnQgdWlkPSIxNWZlZmExYy1hZjY3LTRlYmYtYTcxZC1mMDE2MjExNjg5NjIiIHZhbHVlPSIiIHhtbG5zPSJodHRwOi8vd3d3LmJvbGRvbmphbWVzLmNvbS8yMDA4LzAxL3NpZS9pbnRlcm5hbC9sYWJlbCIgLz48ZWxlbWVudCB1aWQ9ImE0YTlmMzgyLThjZWMtNDBiYi1hOWMzLWMxODc2ZGVkOWRlZSIgdmFsdWU9IiIgeG1sbnM9Imh0dHA6Ly93d3cuYm9sZG9uamFtZXMuY29tLzIwMDgvMDEvc2llL2ludGVybmFsL2xhYmVsIiAvPjxlbGVtZW50IHVpZD0iYmMyYjdjMDEtNmRiMS00ZTdkLTg4ZDEtZmM2MTY3NGY4NmZkIiB2YWx1ZT0iIiB4bWxucz0iaHR0cDovL3d3dy5ib2xkb25qYW1lcy5jb20vMjAwOC8wMS9zaWUvaW50ZXJuYWwvbGFiZWwiIC8+PGVsZW1lbnQgdWlkPSI5MmU5OTNhMy1hZjMyLTRhZmItYWExOS0zYTQ5Y2RiODJjN2EiIHZhbHVlPSIiIHhtbG5zPSJodHRwOi8vd3d3LmJvbGRvbmphbWVzLmNvbS8yMDA4LzAxL3NpZS9pbnRlcm5hbC9sYWJlbCIgLz48L3Npc2w+PFVzZXJOYW1lPlVTXDExMzA1NDc8L1VzZXJOYW1lPjxEYXRlVGltZT4xMC83LzIwMjIgNTowOTowMSBQTTwvRGF0ZVRpbWU+PExhYmVsU3RyaW5nPk9yaWdpbiBKdXJpc2RpY3Rpb246IFVTICB8IFRoaXJkIFBhcnR5IFByb3ByaWV0YXJ5IC0gTmVlZCB0byBLbm93IHwgUmF5dGhlb24gVGVjaG5vbG9naWVzIChDb3Jwb3JhdGUgT25seSkgfCBPdGhlciBJbmZvcm1hdGlvbiAoTm90IFJlcXVpcmluZyBhbiBFeHBvcnQgQ29udHJvbCBNYXJraW5nKSB8IE5vIG1hcmtpbmcgYXBwbGllZCBieSB0aGUgdG9vbDwvTGFiZWxTdHJpbmc+PC9pdGVtPjxpdGVtPjxzaXNsIHNpc2xWZXJzaW9uPSIwIiBwb2xpY3k9ImNkZTUzYWMxLWJmNWYtNGFhZS05Y2YxLTA3NTA5ZTIzYTRiMCIgb3JpZ2luPSJ1c2VyU2VsZWN0ZWQiPjxlbGVtZW50IHVpZD0iMTVmZWZhMWMtYWY2Ny00ZWJmLWE3MWQtZjAxNjIxMTY4OTYyIiB2YWx1ZT0iIiB4bWxucz0iaHR0cDovL3d3dy5ib2xkb25qYW1lcy5jb20vMjAwOC8wMS9zaWUvaW50ZXJuYWwvbGFiZWwiIC8+PGVsZW1lbnQgdWlkPSI2OWQwMGFjZC04OWM0LTQ0ZTAtODRhZS1lNThkYTE3ZjQ4NWMiIHZhbHVlPSIiIHhtbG5zPSJodHRwOi8vd3d3LmJvbGRvbmphbWVzLmNvbS8yMDA4LzAxL3NpZS9pbnRlcm5hbC9sYWJlbCIgLz48ZWxlbWVudCB1aWQ9ImJiYTk0YzY1LWFjM2QtNGYzNC1iMmUxLThkZTExZWY2ZjAxYyIgdmFsdWU9IiIgeG1sbnM9Imh0dHA6Ly93d3cuYm9sZG9uamFtZXMuY29tLzIwMDgvMDEvc2llL2ludGVybmFsL2xhYmVsIiAvPjxlbGVtZW50IHVpZD0iYmMyYjdjMDEtNmRiMS00ZTdkLTg4ZDEtZmM2MTY3NGY4NmZkIiB2YWx1ZT0iIiB4bWxucz0iaHR0cDovL3d3dy5ib2xkb25qYW1lcy5jb20vMjAwOC8wMS9zaWUvaW50ZXJuYWwvbGFiZWwiIC8+PGVsZW1lbnQgdWlkPSI5MmU5OTNhMy1hZjMyLTRhZmItYWExOS0zYTQ5Y2RiODJjN2EiIHZhbHVlPSIiIHhtbG5zPSJodHRwOi8vd3d3LmJvbGRvbmphbWVzLmNvbS8yMDA4LzAxL3NpZS9pbnRlcm5hbC9sYWJlbCIgLz48L3Npc2w+PFVzZXJOYW1lPkFEWFVcZTIxMTMwNTQ3PC9Vc2VyTmFtZT48RGF0ZVRpbWU+MTEvMjgvMjAyMyA3OjEzOjUwIFBNPC9EYXRlVGltZT48TGFiZWxTdHJpbmc+RXhwb3J0IENvbnRyb2wgQ291bnRyeTogVVMgIHwgVGhpcmQgUGFydHkgUHJvcHJpZXRhcnkgLSBOZWVkIHRvIEtub3cgfCBSVFggQ29ycG9yYXRpb24gKENvcnBvcmF0ZSkgfCBPdGhlciBJbmZvcm1hdGlvbiAoTm90IFJlcXVpcmluZyBhbiBFeHBvcnQgQ29udHJvbCBNYXJraW5nKSB8IE5vIHZpc3VhbCBtYXJraW5nIGFwcGxpZWQgYnkgdGhlIHRvb2w8L0xhYmVsU3RyaW5nPjwvaXRlbT48L2xhYmVsSGlzdG9yeT4=</Value>
</WrappedLabelHistory>
</file>

<file path=customXml/item2.xml><?xml version="1.0" encoding="utf-8"?>
<sisl xmlns:xsi="http://www.w3.org/2001/XMLSchema-instance" xmlns:xsd="http://www.w3.org/2001/XMLSchema" xmlns="http://www.boldonjames.com/2008/01/sie/internal/label" sislVersion="0" policy="cde53ac1-bf5f-4aae-9cf1-07509e23a4b0" origin="userSelected">
  <element uid="15fefa1c-af67-4ebf-a71d-f01621168962" value=""/>
  <element uid="69d00acd-89c4-44e0-84ae-e58da17f485c" value=""/>
  <element uid="bba94c65-ac3d-4f34-b2e1-8de11ef6f01c" value=""/>
  <element uid="bc2b7c01-6db1-4e7d-88d1-fc61674f86fd" value=""/>
  <element uid="92e993a3-af32-4afb-aa19-3a49cdb82c7a" value=""/>
</sisl>
</file>

<file path=customXml/itemProps1.xml><?xml version="1.0" encoding="utf-8"?>
<ds:datastoreItem xmlns:ds="http://schemas.openxmlformats.org/officeDocument/2006/customXml" ds:itemID="{5FA797D1-EF67-4D35-A912-FD41F7245E38}">
  <ds:schemaRefs>
    <ds:schemaRef ds:uri="http://www.w3.org/2001/XMLSchema"/>
    <ds:schemaRef ds:uri="http://www.boldonjames.com/2016/02/Classifier/internal/wrappedLabelHistory"/>
  </ds:schemaRefs>
</ds:datastoreItem>
</file>

<file path=customXml/itemProps2.xml><?xml version="1.0" encoding="utf-8"?>
<ds:datastoreItem xmlns:ds="http://schemas.openxmlformats.org/officeDocument/2006/customXml" ds:itemID="{3DA1F497-B369-404B-BA73-5BA1835AA136}">
  <ds:schemaRefs>
    <ds:schemaRef ds:uri="http://www.w3.org/2001/XMLSchema"/>
    <ds:schemaRef ds:uri="http://www.boldonjames.com/2008/01/sie/internal/label"/>
  </ds:schemaRefs>
</ds:datastoreItem>
</file>

<file path=docMetadata/LabelInfo.xml><?xml version="1.0" encoding="utf-8"?>
<clbl:labelList xmlns:clbl="http://schemas.microsoft.com/office/2020/mipLabelMetadata">
  <clbl:label id="{4447dd6a-a4a1-440b-a6a3-9124ef1ee017}" enabled="1" method="Privileged" siteId="{7a18110d-ef9b-4274-acef-e62ab0fe28e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601</TotalTime>
  <Words>939</Words>
  <Application>Microsoft Office PowerPoint</Application>
  <PresentationFormat>Widescreen</PresentationFormat>
  <Paragraphs>213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Courier New</vt:lpstr>
      <vt:lpstr>Symbol</vt:lpstr>
      <vt:lpstr>Wingdings</vt:lpstr>
      <vt:lpstr>Corp_Template_External</vt:lpstr>
      <vt:lpstr>hRTN PO Sales Tax Training</vt:lpstr>
      <vt:lpstr>Sales/Use Tax Determination</vt:lpstr>
      <vt:lpstr> Key Driver – Material Group</vt:lpstr>
      <vt:lpstr>Key Driver - Material Group (SAP Transaction Code: ME23N)</vt:lpstr>
      <vt:lpstr>Key Driver – Cost Center (Indirect Purchase)</vt:lpstr>
      <vt:lpstr>Key Driver - Cost Center in ME23N</vt:lpstr>
      <vt:lpstr>Key Driver – Contract Tax Type (Direct Purchase)</vt:lpstr>
      <vt:lpstr>Material Purchased on Service Contract in VA</vt:lpstr>
      <vt:lpstr> Key Driver – Delivery Address</vt:lpstr>
      <vt:lpstr> Conditions Tab</vt:lpstr>
      <vt:lpstr>Indirect Tax Certificates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hRTN PRISM PO Sales Tax Training</dc:title>
  <dc:subject>rtnipcontrolcode:unrestricted|rtnipcontrolcodevm:preexistingipvm|rtnexportcontrolcountry:usa|rtnexportcontrolcode:otherinfo|rtnexportcontrolcodevm:nousecvm</dc:subject>
  <dc:creator>Kelsey Cooley</dc:creator>
  <cp:keywords>Raytheon</cp:keywords>
  <dc:description>Template: Mark Johnson, Silver Fox Productions
Formatting:
Event Date:
Event Location:
Audience Type: Internal</dc:description>
  <cp:lastModifiedBy>WALKER, KYLE (CAN)</cp:lastModifiedBy>
  <cp:revision>36</cp:revision>
  <cp:lastPrinted>2017-01-15T20:37:48Z</cp:lastPrinted>
  <dcterms:created xsi:type="dcterms:W3CDTF">2022-05-26T21:15:06Z</dcterms:created>
  <dcterms:modified xsi:type="dcterms:W3CDTF">2026-05-15T16:05:06Z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e5504743-db3b-4ad2-b1d4-af18f7b6f226</vt:lpwstr>
  </property>
  <property fmtid="{D5CDD505-2E9C-101B-9397-08002B2CF9AE}" pid="3" name="bjClsUserRVM">
    <vt:lpwstr>[]</vt:lpwstr>
  </property>
  <property fmtid="{D5CDD505-2E9C-101B-9397-08002B2CF9AE}" pid="4" name="bjSaver">
    <vt:lpwstr>w0tyEfzRnADwzoVuNDzX6O3+0KngdFUg</vt:lpwstr>
  </property>
  <property fmtid="{D5CDD505-2E9C-101B-9397-08002B2CF9AE}" pid="5" name="bjDocumentSecurityLabel">
    <vt:lpwstr>Export Control Country: US  | Third Party Proprietary - Need to Know | RTX Corporation (Corporate) | Other Information (Not Requiring an Export Control Marking) | No visual marking applied by the tool</vt:lpwstr>
  </property>
  <property fmtid="{D5CDD505-2E9C-101B-9397-08002B2CF9AE}" pid="6" name="bjLabelHistoryID">
    <vt:lpwstr>{5FA797D1-EF67-4D35-A912-FD41F7245E38}</vt:lpwstr>
  </property>
  <property fmtid="{D5CDD505-2E9C-101B-9397-08002B2CF9AE}" pid="7" name="bjDocumentLabelXML">
    <vt:lpwstr>&lt;?xml version="1.0" encoding="us-ascii"?&gt;&lt;sisl xmlns:xsd="http://www.w3.org/2001/XMLSchema" xmlns:xsi="http://www.w3.org/2001/XMLSchema-instance" sislVersion="0" policy="cde53ac1-bf5f-4aae-9cf1-07509e23a4b0" origin="userSelected" xmlns="http://www.boldonj</vt:lpwstr>
  </property>
  <property fmtid="{D5CDD505-2E9C-101B-9397-08002B2CF9AE}" pid="8" name="bjDocumentLabelXML-0">
    <vt:lpwstr>ames.com/2008/01/sie/internal/label"&gt;&lt;element uid="dececbd6-da3b-46fe-8f00-f9d9deea2ee1" value="" /&gt;&lt;element uid="bba94c65-ac3d-4f34-b2e1-8de11ef6f01c" value="" /&gt;&lt;element uid="a06da4da-a263-4136-b4fd-f28a17d30188" value="" /&gt;&lt;element uid="bc2b7c01-6db1-4</vt:lpwstr>
  </property>
  <property fmtid="{D5CDD505-2E9C-101B-9397-08002B2CF9AE}" pid="9" name="bjDocumentLabelXML-1">
    <vt:lpwstr>e7d-88d1-fc61674f86fd" value="" /&gt;&lt;element uid="92e993a3-af32-4afb-aa19-3a49cdb82c7a" value="" /&gt;&lt;/sisl&gt;</vt:lpwstr>
  </property>
  <property fmtid="{D5CDD505-2E9C-101B-9397-08002B2CF9AE}" pid="10" name="rtnipcontrolcode">
    <vt:lpwstr>unrestricted</vt:lpwstr>
  </property>
  <property fmtid="{D5CDD505-2E9C-101B-9397-08002B2CF9AE}" pid="11" name="rtnipcontrolcodevm">
    <vt:lpwstr>preexistingipvm</vt:lpwstr>
  </property>
  <property fmtid="{D5CDD505-2E9C-101B-9397-08002B2CF9AE}" pid="12" name="rtnexportcontrolcountry">
    <vt:lpwstr>usa</vt:lpwstr>
  </property>
  <property fmtid="{D5CDD505-2E9C-101B-9397-08002B2CF9AE}" pid="13" name="rtnexportcontrolcode">
    <vt:lpwstr>otherinfo</vt:lpwstr>
  </property>
  <property fmtid="{D5CDD505-2E9C-101B-9397-08002B2CF9AE}" pid="14" name="rtnexportcontrolcodevm">
    <vt:lpwstr>nousecvm</vt:lpwstr>
  </property>
  <property fmtid="{D5CDD505-2E9C-101B-9397-08002B2CF9AE}" pid="15" name="bjLabelRefreshRequired">
    <vt:lpwstr>FileClassifier</vt:lpwstr>
  </property>
</Properties>
</file>